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Proxima Nova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roximaNova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ProximaNova-italic.fntdata"/><Relationship Id="rId6" Type="http://schemas.openxmlformats.org/officeDocument/2006/relationships/slide" Target="slides/slide1.xml"/><Relationship Id="rId18" Type="http://schemas.openxmlformats.org/officeDocument/2006/relationships/font" Target="fonts/ProximaNova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Problem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Objective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rgbClr val="480171">
            <a:alpha val="75770"/>
          </a:srgbClr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Shape 56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hape 6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bg>
      <p:bgPr>
        <a:solidFill>
          <a:srgbClr val="666666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r">
              <a:spcBef>
                <a:spcPts val="0"/>
              </a:spcBef>
              <a:buClr>
                <a:srgbClr val="D9D9D9"/>
              </a:buClr>
              <a:buSzPct val="100000"/>
              <a:defRPr sz="800">
                <a:solidFill>
                  <a:srgbClr val="D9D9D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86" name="Shape 86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7" name="Shape 87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b="1" sz="14000"/>
            </a:lvl1pPr>
            <a:lvl2pPr lvl="1" rtl="0" algn="ctr">
              <a:spcBef>
                <a:spcPts val="0"/>
              </a:spcBef>
              <a:buSzPct val="100000"/>
              <a:defRPr b="1" sz="14000"/>
            </a:lvl2pPr>
            <a:lvl3pPr lvl="2" rtl="0" algn="ctr">
              <a:spcBef>
                <a:spcPts val="0"/>
              </a:spcBef>
              <a:buSzPct val="100000"/>
              <a:defRPr b="1" sz="14000"/>
            </a:lvl3pPr>
            <a:lvl4pPr lvl="3" rtl="0" algn="ctr">
              <a:spcBef>
                <a:spcPts val="0"/>
              </a:spcBef>
              <a:buSzPct val="100000"/>
              <a:defRPr b="1" sz="14000"/>
            </a:lvl4pPr>
            <a:lvl5pPr lvl="4" rtl="0" algn="ctr">
              <a:spcBef>
                <a:spcPts val="0"/>
              </a:spcBef>
              <a:buSzPct val="100000"/>
              <a:defRPr b="1" sz="14000"/>
            </a:lvl5pPr>
            <a:lvl6pPr lvl="5" rtl="0" algn="ctr">
              <a:spcBef>
                <a:spcPts val="0"/>
              </a:spcBef>
              <a:buSzPct val="100000"/>
              <a:defRPr b="1" sz="14000"/>
            </a:lvl6pPr>
            <a:lvl7pPr lvl="6" rtl="0" algn="ctr">
              <a:spcBef>
                <a:spcPts val="0"/>
              </a:spcBef>
              <a:buSzPct val="100000"/>
              <a:defRPr b="1" sz="14000"/>
            </a:lvl7pPr>
            <a:lvl8pPr lvl="7" rtl="0" algn="ctr">
              <a:spcBef>
                <a:spcPts val="0"/>
              </a:spcBef>
              <a:buSzPct val="100000"/>
              <a:defRPr b="1" sz="14000"/>
            </a:lvl8pPr>
            <a:lvl9pPr lvl="8" rtl="0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8.jpg"/><Relationship Id="rId4" Type="http://schemas.openxmlformats.org/officeDocument/2006/relationships/image" Target="../media/image09.jpg"/><Relationship Id="rId5" Type="http://schemas.openxmlformats.org/officeDocument/2006/relationships/image" Target="../media/image0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jpg"/><Relationship Id="rId4" Type="http://schemas.openxmlformats.org/officeDocument/2006/relationships/image" Target="../media/image04.jpg"/><Relationship Id="rId5" Type="http://schemas.openxmlformats.org/officeDocument/2006/relationships/image" Target="../media/image0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jpg"/><Relationship Id="rId4" Type="http://schemas.openxmlformats.org/officeDocument/2006/relationships/image" Target="../media/image06.jpg"/><Relationship Id="rId5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5F0294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510450" y="1933975"/>
            <a:ext cx="1779900" cy="91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Servr</a:t>
            </a:r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Automated Shopping Cart Dispatch and Retrieval System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700" y="283974"/>
            <a:ext cx="7423974" cy="1061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5659250" y="1203150"/>
            <a:ext cx="33867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 sz="1000">
                <a:solidFill>
                  <a:schemeClr val="lt1"/>
                </a:solidFill>
              </a:rPr>
              <a:t>Brandon Mabey, Haodong Tao, Tal Melamed, Tania Akter</a:t>
            </a:r>
            <a:br>
              <a:rPr i="1" lang="en" sz="1000">
                <a:solidFill>
                  <a:schemeClr val="lt1"/>
                </a:solidFill>
              </a:rPr>
            </a:br>
          </a:p>
        </p:txBody>
      </p:sp>
      <p:sp>
        <p:nvSpPr>
          <p:cNvPr id="109" name="Shape 109"/>
          <p:cNvSpPr txBox="1"/>
          <p:nvPr>
            <p:ph idx="4294967295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248687"/>
            <a:ext cx="2613425" cy="464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5274" y="248687"/>
            <a:ext cx="2613425" cy="4646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18849" y="248686"/>
            <a:ext cx="2613450" cy="4646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17775"/>
            <a:ext cx="2535724" cy="4507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04149" y="317762"/>
            <a:ext cx="2535724" cy="4507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96573" y="317765"/>
            <a:ext cx="2535724" cy="45079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 Store Shopping Is Missing Something 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Currently shoppers are limited to just one cart.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Limits customer buying capability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Reduced store profits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Shoppers have to push their own cart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Requires effort</a:t>
            </a:r>
          </a:p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Improve the shopping experience!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000">
                <a:solidFill>
                  <a:srgbClr val="FF9900"/>
                </a:solidFill>
              </a:rPr>
              <a:t>Make the carts work for you.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3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They have had it too easy for too long</a:t>
            </a:r>
          </a:p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System Overview</a:t>
            </a:r>
          </a:p>
        </p:txBody>
      </p:sp>
      <p:sp>
        <p:nvSpPr>
          <p:cNvPr id="131" name="Shape 131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Mobile app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Central control system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RoboDog™ Shopping cart robots</a:t>
            </a:r>
          </a:p>
          <a:p>
            <a:pPr indent="-228600" lvl="0" marL="457200" rtl="0">
              <a:lnSpc>
                <a:spcPct val="115000"/>
              </a:lnSpc>
              <a:spcBef>
                <a:spcPts val="0"/>
              </a:spcBef>
            </a:pPr>
            <a:r>
              <a:rPr lang="en"/>
              <a:t>Position/cart nodes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Maintenance Station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Significant Features</a:t>
            </a:r>
          </a:p>
        </p:txBody>
      </p:sp>
      <p:sp>
        <p:nvSpPr>
          <p:cNvPr id="139" name="Shape 139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Automated cart driving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Central control system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/>
              <a:t>Data analytics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Customer Validation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Login Screen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Node Scanning successful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Call for cart to node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Customer receives cart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Out of carts state handling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 malicious user actions allowed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Stealing others carts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Typical Use Case</a:t>
            </a:r>
          </a:p>
        </p:txBody>
      </p:sp>
      <p:sp>
        <p:nvSpPr>
          <p:cNvPr id="155" name="Shape 155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Enter the store empty handed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Request an empty cart to your location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Receive empty cart and shop as normal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Send full cart to checkout</a:t>
            </a:r>
          </a:p>
          <a:p>
            <a:pPr indent="-228600" lvl="0" marL="457200" rtl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en"/>
              <a:t>Request a new cart or go to checkout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5F0294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ctrTitle"/>
          </p:nvPr>
        </p:nvSpPr>
        <p:spPr>
          <a:xfrm>
            <a:off x="510450" y="1933975"/>
            <a:ext cx="4239900" cy="911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Product Demo</a:t>
            </a:r>
          </a:p>
        </p:txBody>
      </p:sp>
      <p:sp>
        <p:nvSpPr>
          <p:cNvPr id="163" name="Shape 163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Automated Shopping Cart Dispatch and Retrieval System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8700" y="283974"/>
            <a:ext cx="7423974" cy="106177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>
            <p:ph idx="4294967295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>
            <p:ph idx="2" type="body"/>
          </p:nvPr>
        </p:nvSpPr>
        <p:spPr>
          <a:xfrm>
            <a:off x="311700" y="4791300"/>
            <a:ext cx="8709600" cy="35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3" name="Shape 173"/>
          <p:cNvSpPr txBox="1"/>
          <p:nvPr>
            <p:ph idx="2" type="body"/>
          </p:nvPr>
        </p:nvSpPr>
        <p:spPr>
          <a:xfrm>
            <a:off x="0" y="0"/>
            <a:ext cx="668100" cy="298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Team 2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0561" y="222500"/>
            <a:ext cx="2642875" cy="46984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9424" y="222500"/>
            <a:ext cx="2642875" cy="4698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Shape 1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674" y="222500"/>
            <a:ext cx="2642875" cy="4698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